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5" r:id="rId2"/>
  </p:sldMasterIdLst>
  <p:notesMasterIdLst>
    <p:notesMasterId r:id="rId13"/>
  </p:notesMasterIdLst>
  <p:sldIdLst>
    <p:sldId id="276" r:id="rId3"/>
    <p:sldId id="283" r:id="rId4"/>
    <p:sldId id="284" r:id="rId5"/>
    <p:sldId id="270" r:id="rId6"/>
    <p:sldId id="271" r:id="rId7"/>
    <p:sldId id="287" r:id="rId8"/>
    <p:sldId id="288" r:id="rId9"/>
    <p:sldId id="289" r:id="rId10"/>
    <p:sldId id="269" r:id="rId11"/>
    <p:sldId id="285" r:id="rId12"/>
  </p:sldIdLst>
  <p:sldSz cx="9144000" cy="6858000" type="screen4x3"/>
  <p:notesSz cx="6797675" cy="98599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799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935">
          <p15:clr>
            <a:srgbClr val="A4A3A4"/>
          </p15:clr>
        </p15:guide>
        <p15:guide id="5" orient="horz" pos="3838">
          <p15:clr>
            <a:srgbClr val="A4A3A4"/>
          </p15:clr>
        </p15:guide>
        <p15:guide id="6" orient="horz" pos="3974">
          <p15:clr>
            <a:srgbClr val="A4A3A4"/>
          </p15:clr>
        </p15:guide>
        <p15:guide id="7" orient="horz" pos="3612">
          <p15:clr>
            <a:srgbClr val="A4A3A4"/>
          </p15:clr>
        </p15:guide>
        <p15:guide id="8" orient="horz" pos="3430">
          <p15:clr>
            <a:srgbClr val="A4A3A4"/>
          </p15:clr>
        </p15:guide>
        <p15:guide id="9" pos="340">
          <p15:clr>
            <a:srgbClr val="A4A3A4"/>
          </p15:clr>
        </p15:guide>
        <p15:guide id="10" pos="5420">
          <p15:clr>
            <a:srgbClr val="A4A3A4"/>
          </p15:clr>
        </p15:guide>
        <p15:guide id="11" pos="567">
          <p15:clr>
            <a:srgbClr val="A4A3A4"/>
          </p15:clr>
        </p15:guide>
        <p15:guide id="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D1A"/>
    <a:srgbClr val="701A1A"/>
    <a:srgbClr val="565656"/>
    <a:srgbClr val="B80D0D"/>
    <a:srgbClr val="FFFFFF"/>
    <a:srgbClr val="720D0D"/>
    <a:srgbClr val="E6E6E6"/>
    <a:srgbClr val="440000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8" autoAdjust="0"/>
    <p:restoredTop sz="94637" autoAdjust="0"/>
  </p:normalViewPr>
  <p:slideViewPr>
    <p:cSldViewPr>
      <p:cViewPr>
        <p:scale>
          <a:sx n="65" d="100"/>
          <a:sy n="65" d="100"/>
        </p:scale>
        <p:origin x="-1958" y="-485"/>
      </p:cViewPr>
      <p:guideLst>
        <p:guide orient="horz" pos="255"/>
        <p:guide orient="horz" pos="799"/>
        <p:guide orient="horz" pos="1344"/>
        <p:guide orient="horz" pos="935"/>
        <p:guide orient="horz" pos="3838"/>
        <p:guide orient="horz" pos="3974"/>
        <p:guide orient="horz" pos="3612"/>
        <p:guide orient="horz" pos="3430"/>
        <p:guide pos="340"/>
        <p:guide pos="5420"/>
        <p:guide pos="56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874" y="-96"/>
      </p:cViewPr>
      <p:guideLst>
        <p:guide orient="horz" pos="310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29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29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3483"/>
            <a:ext cx="5438140" cy="44369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5254"/>
            <a:ext cx="2945659" cy="4929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65254"/>
            <a:ext cx="2945659" cy="4929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BA7004-90B6-4281-B111-004C698466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056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BA7004-90B6-4281-B111-004C698466A8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29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BA7004-90B6-4281-B111-004C698466A8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830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0" y="3286124"/>
            <a:ext cx="8064500" cy="2159001"/>
          </a:xfrm>
        </p:spPr>
        <p:txBody>
          <a:bodyPr/>
          <a:lstStyle>
            <a:lvl1pPr algn="l">
              <a:defRPr sz="4000" b="0" cap="none" baseline="0">
                <a:solidFill>
                  <a:srgbClr val="565656"/>
                </a:solidFill>
                <a:latin typeface="Arial-BoldMT"/>
              </a:defRPr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39750" y="1484313"/>
            <a:ext cx="8064500" cy="1516059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rgbClr val="B50D1A"/>
                </a:solidFill>
                <a:latin typeface="Arial-BoldM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 unter Kopf- und Fußzeile bearbeiten       Ort, Datum</a:t>
            </a:r>
            <a:endParaRPr lang="de-DE" b="0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60AC-A8E7-412E-ADB7-E75E8AB642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B50D1A"/>
                </a:solidFill>
              </a:defRPr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39750" y="2133600"/>
            <a:ext cx="3956050" cy="3959225"/>
          </a:xfrm>
        </p:spPr>
        <p:txBody>
          <a:bodyPr/>
          <a:lstStyle>
            <a:lvl1pPr>
              <a:defRPr sz="1600" b="0" baseline="0">
                <a:solidFill>
                  <a:srgbClr val="565656"/>
                </a:solidFill>
                <a:latin typeface="Arial-BoldMT"/>
              </a:defRPr>
            </a:lvl1pPr>
            <a:lvl2pPr>
              <a:defRPr sz="1600" b="0">
                <a:solidFill>
                  <a:srgbClr val="565656"/>
                </a:solidFill>
                <a:latin typeface="Arial-BoldMT"/>
              </a:defRPr>
            </a:lvl2pPr>
            <a:lvl3pPr>
              <a:defRPr sz="1600" b="0">
                <a:solidFill>
                  <a:srgbClr val="565656"/>
                </a:solidFill>
                <a:latin typeface="Arial-BoldMT"/>
              </a:defRPr>
            </a:lvl3pPr>
            <a:lvl4pPr>
              <a:defRPr sz="1600" b="0">
                <a:solidFill>
                  <a:srgbClr val="565656"/>
                </a:solidFill>
                <a:latin typeface="Arial-BoldMT"/>
              </a:defRPr>
            </a:lvl4pPr>
            <a:lvl5pPr>
              <a:defRPr sz="1600" b="0">
                <a:solidFill>
                  <a:srgbClr val="565656"/>
                </a:solidFill>
                <a:latin typeface="Arial-Bold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2133601"/>
            <a:ext cx="3956050" cy="3959224"/>
          </a:xfrm>
        </p:spPr>
        <p:txBody>
          <a:bodyPr/>
          <a:lstStyle>
            <a:lvl1pPr>
              <a:defRPr sz="1600">
                <a:solidFill>
                  <a:srgbClr val="565656"/>
                </a:solidFill>
                <a:latin typeface="Arial-BoldMT"/>
              </a:defRPr>
            </a:lvl1pPr>
            <a:lvl2pPr>
              <a:defRPr sz="1600">
                <a:solidFill>
                  <a:srgbClr val="565656"/>
                </a:solidFill>
                <a:latin typeface="Arial-BoldMT"/>
              </a:defRPr>
            </a:lvl2pPr>
            <a:lvl3pPr>
              <a:defRPr sz="1600">
                <a:solidFill>
                  <a:srgbClr val="565656"/>
                </a:solidFill>
                <a:latin typeface="Arial-BoldMT"/>
              </a:defRPr>
            </a:lvl3pPr>
            <a:lvl4pPr>
              <a:defRPr sz="1600">
                <a:solidFill>
                  <a:srgbClr val="565656"/>
                </a:solidFill>
                <a:latin typeface="Arial-BoldMT"/>
              </a:defRPr>
            </a:lvl4pPr>
            <a:lvl5pPr>
              <a:defRPr sz="1600">
                <a:solidFill>
                  <a:srgbClr val="565656"/>
                </a:solidFill>
                <a:latin typeface="Arial-Bold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 unter Kopf- und Fußzeile bearbeiten       Ort, Datum</a:t>
            </a:r>
            <a:endParaRPr lang="de-DE" b="0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7BD73-B402-4F57-A419-2D9405818D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0" y="1484313"/>
            <a:ext cx="8064500" cy="649287"/>
          </a:xfrm>
        </p:spPr>
        <p:txBody>
          <a:bodyPr/>
          <a:lstStyle/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539750" y="2133601"/>
            <a:ext cx="8064500" cy="395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b="0">
                <a:solidFill>
                  <a:srgbClr val="565656"/>
                </a:solidFill>
              </a:defRPr>
            </a:lvl1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 unter Kopf- und Fußzeile bearbeiten       Ort, Datum</a:t>
            </a:r>
            <a:endParaRPr lang="de-DE" b="0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99F70-D22D-4282-9325-84A84CB951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 unter Kopf- und Fußzeile bearbeiten       Ort, Datum</a:t>
            </a:r>
            <a:endParaRPr lang="de-DE" b="0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95394-4E20-437B-9243-E11357594BA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ild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0" y="5445124"/>
            <a:ext cx="8064500" cy="288925"/>
          </a:xfrm>
        </p:spPr>
        <p:txBody>
          <a:bodyPr/>
          <a:lstStyle>
            <a:lvl1pPr algn="l">
              <a:defRPr sz="1600" b="1"/>
            </a:lvl1pPr>
          </a:lstStyle>
          <a:p>
            <a:r>
              <a:rPr lang="de-DE" dirty="0" smtClean="0"/>
              <a:t>Titel hinzufügen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39750" y="1484312"/>
            <a:ext cx="8064500" cy="38020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39751" y="5734050"/>
            <a:ext cx="8064500" cy="574674"/>
          </a:xfr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 unter Kopf- und Fußzeile bearbeiten       Ort, Datum</a:t>
            </a:r>
            <a:endParaRPr lang="de-DE" b="0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1310-214A-47C7-9531-A71B23189C9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hne Bild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39750" y="1268413"/>
            <a:ext cx="8064500" cy="482441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 unter Kopf- und Fußzeile bearbeiten       Ort, Datum</a:t>
            </a:r>
            <a:endParaRPr lang="de-DE" b="0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0F9D9-17DE-445B-9794-FFC0D7C48E6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0" y="1484313"/>
            <a:ext cx="8064500" cy="6492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 Titel hinzufügen</a:t>
            </a:r>
            <a:endParaRPr lang="de-DE" dirty="0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39750" y="2133601"/>
            <a:ext cx="8064500" cy="3959224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DE" noProof="0" dirty="0" smtClean="0"/>
              <a:t>Diagramm durch Klicken auf Symbol hinzufügen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 unter Kopf- und Fußzeile bearbeiten       Ort, Datum</a:t>
            </a:r>
            <a:endParaRPr lang="de-DE" b="0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755C1-33BF-4822-9970-DD08CE7D0AB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Präsentationstitel unter Kopf- und Fußzeile bearbeiten       Ort, Datum</a:t>
            </a:r>
            <a:endParaRPr lang="de-DE" b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375E2-E97D-4E34-A0F9-7C85A9AC135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äsentations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1268413"/>
            <a:ext cx="9144000" cy="5589587"/>
          </a:xfrm>
          <a:noFill/>
        </p:spPr>
        <p:txBody>
          <a:bodyPr/>
          <a:lstStyle>
            <a:lvl1pPr marL="342900" indent="-342900" algn="l">
              <a:buFontTx/>
              <a:buNone/>
              <a:defRPr b="1" baseline="0">
                <a:solidFill>
                  <a:srgbClr val="B50D1A"/>
                </a:solidFill>
              </a:defRPr>
            </a:lvl1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DE" noProof="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540000" y="5443200"/>
            <a:ext cx="8604000" cy="1414800"/>
          </a:xfrm>
          <a:prstGeom prst="round1Rect">
            <a:avLst/>
          </a:prstGeom>
          <a:gradFill flip="none" rotWithShape="1">
            <a:gsLst>
              <a:gs pos="0">
                <a:srgbClr val="701A1A"/>
              </a:gs>
              <a:gs pos="100000">
                <a:srgbClr val="B50D1A"/>
              </a:gs>
            </a:gsLst>
            <a:lin ang="18900000" scaled="1"/>
            <a:tileRect/>
          </a:gradFill>
        </p:spPr>
        <p:txBody>
          <a:bodyPr/>
          <a:lstStyle>
            <a:lvl1pPr marL="361950" indent="-361950">
              <a:buFontTx/>
              <a:buNone/>
              <a:defRPr>
                <a:solidFill>
                  <a:srgbClr val="B50D1A"/>
                </a:solidFill>
              </a:defRPr>
            </a:lvl1pPr>
          </a:lstStyle>
          <a:p>
            <a:pPr lvl="0"/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2" y="5734050"/>
            <a:ext cx="7704137" cy="1123950"/>
          </a:xfrm>
          <a:prstGeom prst="rect">
            <a:avLst/>
          </a:prstGeom>
        </p:spPr>
        <p:txBody>
          <a:bodyPr/>
          <a:lstStyle>
            <a:lvl1pPr algn="l">
              <a:defRPr sz="2400" b="0" i="0" cap="none" baseline="0">
                <a:solidFill>
                  <a:schemeClr val="bg1"/>
                </a:solidFill>
                <a:latin typeface="Arial-BoldM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08725"/>
            <a:ext cx="8604250" cy="549275"/>
          </a:xfrm>
          <a:prstGeom prst="round1Rect">
            <a:avLst>
              <a:gd name="adj" fmla="val 38347"/>
            </a:avLst>
          </a:prstGeom>
          <a:gradFill flip="none" rotWithShape="1">
            <a:gsLst>
              <a:gs pos="0">
                <a:srgbClr val="701A1A"/>
              </a:gs>
              <a:gs pos="100000">
                <a:srgbClr val="B50D1A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484313"/>
            <a:ext cx="80645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Überschrift Schriftschnitt fett Schriftgrad 16 durch Klicken bearbeiten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33600"/>
            <a:ext cx="80645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Stet </a:t>
            </a:r>
            <a:r>
              <a:rPr lang="de-DE" dirty="0" err="1" smtClean="0"/>
              <a:t>clita</a:t>
            </a:r>
            <a:r>
              <a:rPr lang="de-DE" dirty="0" smtClean="0"/>
              <a:t> </a:t>
            </a:r>
            <a:r>
              <a:rPr lang="de-DE" dirty="0" err="1" smtClean="0"/>
              <a:t>kasd</a:t>
            </a:r>
            <a:r>
              <a:rPr lang="de-DE" dirty="0" smtClean="0"/>
              <a:t> </a:t>
            </a:r>
            <a:r>
              <a:rPr lang="de-DE" dirty="0" err="1" smtClean="0"/>
              <a:t>gubergren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Stet </a:t>
            </a:r>
            <a:r>
              <a:rPr lang="de-DE" dirty="0" err="1" smtClean="0"/>
              <a:t>clita</a:t>
            </a:r>
            <a:r>
              <a:rPr lang="de-DE" dirty="0" smtClean="0"/>
              <a:t> </a:t>
            </a:r>
            <a:r>
              <a:rPr lang="de-DE" dirty="0" err="1" smtClean="0"/>
              <a:t>kasd</a:t>
            </a:r>
            <a:r>
              <a:rPr lang="de-DE" dirty="0" smtClean="0"/>
              <a:t> </a:t>
            </a:r>
            <a:r>
              <a:rPr lang="de-DE" dirty="0" err="1" smtClean="0"/>
              <a:t>gubergren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516688"/>
            <a:ext cx="7100887" cy="341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Präsentationstitel unter Kopf- und Fußzeile bearbeiten       Ort, Datum</a:t>
            </a:r>
            <a:endParaRPr lang="de-DE" b="0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16688"/>
            <a:ext cx="360363" cy="341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244B-DD51-402B-B995-F150BAB89C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385851"/>
            <a:ext cx="2905418" cy="5952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B50D1A"/>
          </a:solidFill>
          <a:latin typeface="Arial-BoldM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B80D0D"/>
          </a:solidFill>
          <a:latin typeface="Arial-BoldM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B80D0D"/>
          </a:solidFill>
          <a:latin typeface="Arial-BoldM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B80D0D"/>
          </a:solidFill>
          <a:latin typeface="Arial-BoldM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B80D0D"/>
          </a:solidFill>
          <a:latin typeface="Arial-BoldMT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FontTx/>
        <a:buNone/>
        <a:defRPr sz="1600">
          <a:solidFill>
            <a:srgbClr val="565656"/>
          </a:solidFill>
          <a:latin typeface="Arial-BoldM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385851"/>
            <a:ext cx="2905418" cy="595256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5805488"/>
            <a:ext cx="7704137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 aus der Arial Bold Schriftgrad 24.</a:t>
            </a:r>
          </a:p>
          <a:p>
            <a:pPr lvl="0"/>
            <a:r>
              <a:rPr lang="de-DE" smtClean="0"/>
              <a:t>Untertitel aus Arial Regular Schriftgrad 24.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-BoldM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eberwachungsstelle-nrw@it.nrw.d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ombudsstelle-barrierefreie-it@mags.nrw.d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 descr="mais-pp-titel-lowcolor.jpg"/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l="105" r="105"/>
          <a:stretch>
            <a:fillRect/>
          </a:stretch>
        </p:blipFill>
        <p:spPr/>
      </p:pic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5445224"/>
            <a:ext cx="8460432" cy="1123950"/>
          </a:xfrm>
        </p:spPr>
        <p:txBody>
          <a:bodyPr/>
          <a:lstStyle/>
          <a:p>
            <a:r>
              <a:rPr lang="de-DE" b="1" dirty="0"/>
              <a:t>EU-Richtlinie </a:t>
            </a:r>
            <a:r>
              <a:rPr lang="de-DE" b="1" dirty="0" smtClean="0"/>
              <a:t>2016/2102 über den barrierefreien Zugang zu Websites und mobilen Anwendungen öffentlicher Stellen  - Umsetzung in Nordrhein Westfahlen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Überarbeitung der BITV NRW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 smtClean="0"/>
              <a:t>Umsetzung der EU-Richtlinie anhand der Durchführungsbeschlüsse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Ausgestaltung der im BGG NRW verankerten Regelungen – insb.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  <a:latin typeface="+mj-lt"/>
              </a:rPr>
              <a:t>Technische Anforderungen – harmonisierte Norm EN 301 549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  <a:latin typeface="+mj-lt"/>
              </a:rPr>
              <a:t>Erstellung eines Registers über die zu prüfenden Stellen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>
                <a:solidFill>
                  <a:srgbClr val="565656"/>
                </a:solidFill>
                <a:latin typeface="+mj-lt"/>
              </a:rPr>
              <a:t>Ü</a:t>
            </a:r>
            <a:r>
              <a:rPr lang="de-DE" sz="1600" dirty="0" smtClean="0">
                <a:solidFill>
                  <a:srgbClr val="565656"/>
                </a:solidFill>
                <a:latin typeface="+mj-lt"/>
              </a:rPr>
              <a:t>berwachungsstelle: </a:t>
            </a:r>
            <a:r>
              <a:rPr lang="de-DE" sz="1600" dirty="0" smtClean="0">
                <a:solidFill>
                  <a:srgbClr val="565656"/>
                </a:solidFill>
              </a:rPr>
              <a:t>≙ </a:t>
            </a:r>
            <a:r>
              <a:rPr lang="de-DE" sz="1600" dirty="0" smtClean="0">
                <a:solidFill>
                  <a:srgbClr val="565656"/>
                </a:solidFill>
                <a:latin typeface="+mj-lt"/>
              </a:rPr>
              <a:t>Durchführungsbeschluss</a:t>
            </a:r>
            <a:r>
              <a:rPr lang="de-DE" sz="1600" dirty="0">
                <a:solidFill>
                  <a:srgbClr val="565656"/>
                </a:solidFill>
                <a:latin typeface="+mj-lt"/>
              </a:rPr>
              <a:t> </a:t>
            </a:r>
            <a:endParaRPr lang="de-DE" sz="1600" dirty="0" smtClean="0">
              <a:solidFill>
                <a:srgbClr val="565656"/>
              </a:solidFill>
              <a:latin typeface="+mj-lt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  <a:latin typeface="+mj-lt"/>
              </a:rPr>
              <a:t>Durchsetzungs-/</a:t>
            </a:r>
            <a:r>
              <a:rPr lang="de-DE" sz="1600" dirty="0" err="1" smtClean="0">
                <a:solidFill>
                  <a:srgbClr val="565656"/>
                </a:solidFill>
                <a:latin typeface="+mj-lt"/>
              </a:rPr>
              <a:t>Ombudsstelle</a:t>
            </a:r>
            <a:r>
              <a:rPr lang="de-DE" sz="1600" dirty="0" smtClean="0">
                <a:solidFill>
                  <a:srgbClr val="565656"/>
                </a:solidFill>
                <a:latin typeface="+mj-lt"/>
              </a:rPr>
              <a:t>: Verfahrensgrundsätze, Zuordnung LBBP</a:t>
            </a:r>
          </a:p>
          <a:p>
            <a:pPr marL="1028700" lvl="1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Neu: Regelungen zur Leichten Sprache und </a:t>
            </a:r>
            <a:r>
              <a:rPr lang="de-DE" smtClean="0"/>
              <a:t>Gebärdensprache gem. § 3 Absatz 2 </a:t>
            </a:r>
            <a:endParaRPr lang="de-DE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</a:rPr>
              <a:t>Informationen zum Inhalt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</a:rPr>
              <a:t>Hinweise zur Navigation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</a:rPr>
              <a:t>Hinweise auf weitere in diesem Auftritt vorhandenen Informationen in Deutscher Gebärdensprache oder in leichter Sprache</a:t>
            </a:r>
            <a:endParaRPr lang="de-DE" sz="1600" dirty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Allgemeines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39750" y="2133601"/>
            <a:ext cx="8064500" cy="4319736"/>
          </a:xfrm>
        </p:spPr>
        <p:txBody>
          <a:bodyPr/>
          <a:lstStyle/>
          <a:p>
            <a:pPr marL="1028700" lvl="1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Erlass </a:t>
            </a:r>
            <a:r>
              <a:rPr lang="de-DE" sz="1600" dirty="0">
                <a:solidFill>
                  <a:srgbClr val="565656"/>
                </a:solidFill>
              </a:rPr>
              <a:t>der Richtlinie: 26. Oktober </a:t>
            </a:r>
            <a:r>
              <a:rPr lang="de-DE" sz="1600" dirty="0" smtClean="0">
                <a:solidFill>
                  <a:srgbClr val="565656"/>
                </a:solidFill>
              </a:rPr>
              <a:t>2016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565656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Umsetzungsfrist: 23. September 2018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de-DE" sz="1600" dirty="0" smtClean="0">
              <a:solidFill>
                <a:srgbClr val="565656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Ziel: Bessere Zugänglichkeit von Produkten und Dienstleistungen für Menschen mit Behinderungen.  </a:t>
            </a:r>
          </a:p>
          <a:p>
            <a:pPr lvl="1" indent="0">
              <a:buNone/>
            </a:pPr>
            <a:r>
              <a:rPr lang="de-DE" sz="1600" dirty="0">
                <a:solidFill>
                  <a:srgbClr val="565656"/>
                </a:solidFill>
              </a:rPr>
              <a:t>	</a:t>
            </a:r>
            <a:r>
              <a:rPr lang="de-DE" sz="1600" dirty="0" smtClean="0">
                <a:solidFill>
                  <a:srgbClr val="565656"/>
                </a:solidFill>
              </a:rPr>
              <a:t>   Ausfluss eines anhaltenden Vollzugsdefizits</a:t>
            </a:r>
          </a:p>
          <a:p>
            <a:pPr lvl="1" indent="0">
              <a:buNone/>
            </a:pPr>
            <a:endParaRPr lang="de-DE" sz="1600" dirty="0" smtClean="0">
              <a:solidFill>
                <a:srgbClr val="565656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Konkretisierung der Regelungen </a:t>
            </a:r>
            <a:r>
              <a:rPr lang="de-DE" sz="1600" dirty="0" err="1" smtClean="0">
                <a:solidFill>
                  <a:srgbClr val="565656"/>
                </a:solidFill>
              </a:rPr>
              <a:t>i.R.v</a:t>
            </a:r>
            <a:r>
              <a:rPr lang="de-DE" sz="1600" dirty="0" smtClean="0">
                <a:solidFill>
                  <a:srgbClr val="565656"/>
                </a:solidFill>
              </a:rPr>
              <a:t>. Durchführungsbeschlüssen </a:t>
            </a:r>
            <a:endParaRPr lang="de-DE" sz="1600" dirty="0">
              <a:solidFill>
                <a:srgbClr val="565656"/>
              </a:solidFill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</a:rPr>
              <a:t>Seitens der </a:t>
            </a:r>
            <a:r>
              <a:rPr lang="de-DE" sz="1600" dirty="0">
                <a:solidFill>
                  <a:srgbClr val="565656"/>
                </a:solidFill>
              </a:rPr>
              <a:t>Kommission </a:t>
            </a:r>
            <a:r>
              <a:rPr lang="de-DE" sz="1600" dirty="0" smtClean="0">
                <a:solidFill>
                  <a:srgbClr val="565656"/>
                </a:solidFill>
              </a:rPr>
              <a:t>im Dezember 2018 erlassen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565656"/>
              </a:solidFill>
            </a:endParaRPr>
          </a:p>
          <a:p>
            <a:pPr lvl="1" indent="0">
              <a:buNone/>
            </a:pPr>
            <a:endParaRPr lang="de-DE" sz="1600" dirty="0" smtClean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0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Wesentliche Inhalte	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39750" y="2133601"/>
            <a:ext cx="8064500" cy="431973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de-DE" sz="2000" b="1" dirty="0" smtClean="0"/>
              <a:t>Anwendungsbereich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Öffentliche Stellen des Landes gem. § 10a BGG NRW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Bezug zur Vergaberechtsrichtlinie (2014/24/EU)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weiter als bisherige Regelung im BGG NRW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Hochschulen gelten gem. § 10a Abs. 1 Nr. 1 BGG NRW als Träger öffentlicher Belange nach § 2 IGG und fallen in den Anwendungsbereich</a:t>
            </a:r>
            <a:endParaRPr lang="de-DE" dirty="0" smtClean="0">
              <a:solidFill>
                <a:srgbClr val="565656"/>
              </a:solidFill>
            </a:endParaRPr>
          </a:p>
          <a:p>
            <a:pPr marL="342900" indent="-342900">
              <a:buAutoNum type="arabicPeriod"/>
            </a:pPr>
            <a:r>
              <a:rPr lang="de-DE" sz="2000" b="1" dirty="0" smtClean="0"/>
              <a:t>Anforderungen in technischer Hinsicht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Zugänglichkeit </a:t>
            </a:r>
            <a:r>
              <a:rPr lang="de-DE" sz="1600" dirty="0" err="1" smtClean="0">
                <a:solidFill>
                  <a:srgbClr val="565656"/>
                </a:solidFill>
              </a:rPr>
              <a:t>iSd</a:t>
            </a:r>
            <a:r>
              <a:rPr lang="de-DE" sz="1600" dirty="0" smtClean="0">
                <a:solidFill>
                  <a:srgbClr val="565656"/>
                </a:solidFill>
              </a:rPr>
              <a:t> WCAG 2.1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Ausnahme im Fall einer Unverhältnismäßigkeit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rgbClr val="565656"/>
                </a:solidFill>
              </a:rPr>
              <a:t>mgl</a:t>
            </a:r>
            <a:r>
              <a:rPr lang="de-DE" sz="1600" dirty="0" smtClean="0">
                <a:solidFill>
                  <a:srgbClr val="565656"/>
                </a:solidFill>
              </a:rPr>
              <a:t>. Ausnahme für Schulen und Kindertagesstätten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weitere Ausnahmen vom Anwendungsbereich möglich (</a:t>
            </a:r>
            <a:r>
              <a:rPr lang="de-DE" sz="1600" dirty="0" err="1" smtClean="0">
                <a:solidFill>
                  <a:srgbClr val="565656"/>
                </a:solidFill>
              </a:rPr>
              <a:t>z.B</a:t>
            </a:r>
            <a:r>
              <a:rPr lang="de-DE" sz="1600" dirty="0" smtClean="0">
                <a:solidFill>
                  <a:srgbClr val="565656"/>
                </a:solidFill>
              </a:rPr>
              <a:t> PDF, Intranet)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Für Träger öffentlicher Belange (u.a. Hochschulen) gelten die Anforderungen auch für jegliche Angebote der Informationstechnik (§ 10 Abs. 1 BGG NRW)</a:t>
            </a:r>
            <a:endParaRPr lang="de-DE" sz="1600" dirty="0">
              <a:solidFill>
                <a:srgbClr val="565656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565656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de-DE" sz="1600" dirty="0" smtClean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6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3"/>
          <p:cNvSpPr>
            <a:spLocks noGrp="1"/>
          </p:cNvSpPr>
          <p:nvPr>
            <p:ph idx="1"/>
          </p:nvPr>
        </p:nvSpPr>
        <p:spPr>
          <a:xfrm>
            <a:off x="539750" y="2133600"/>
            <a:ext cx="8064500" cy="3959225"/>
          </a:xfrm>
        </p:spPr>
        <p:txBody>
          <a:bodyPr/>
          <a:lstStyle/>
          <a:p>
            <a:r>
              <a:rPr lang="de-DE" sz="2000" b="1" dirty="0" smtClean="0"/>
              <a:t>3. Erklärung zum Stand der Barrierefreiheit</a:t>
            </a:r>
            <a:endParaRPr lang="de-DE" sz="2000" b="1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Prüfung der Website/App und Erstellung der Erklärung durch den Betreiber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auf </a:t>
            </a:r>
            <a:r>
              <a:rPr lang="de-DE" sz="1600" dirty="0">
                <a:solidFill>
                  <a:srgbClr val="565656"/>
                </a:solidFill>
              </a:rPr>
              <a:t>jeder Website und mobilen Anwendung </a:t>
            </a:r>
            <a:r>
              <a:rPr lang="de-DE" sz="1600" dirty="0" smtClean="0">
                <a:solidFill>
                  <a:srgbClr val="565656"/>
                </a:solidFill>
              </a:rPr>
              <a:t> 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</a:rPr>
              <a:t>Form und Inhalt: </a:t>
            </a:r>
            <a:r>
              <a:rPr lang="de-DE" sz="1600" dirty="0" smtClean="0">
                <a:solidFill>
                  <a:srgbClr val="565656"/>
                </a:solidFill>
              </a:rPr>
              <a:t>Durchführungsbeschluss 2018/1523 </a:t>
            </a: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</a:rPr>
              <a:t>Mustererklärung (Beispiele: MAGS, BMAS, Bundesfachstelle für barrierefreie IT)</a:t>
            </a: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</a:rPr>
              <a:t>Einrichtung </a:t>
            </a:r>
            <a:r>
              <a:rPr lang="de-DE" sz="1600" dirty="0">
                <a:solidFill>
                  <a:srgbClr val="565656"/>
                </a:solidFill>
              </a:rPr>
              <a:t>und Verlinkung eines </a:t>
            </a:r>
            <a:r>
              <a:rPr lang="de-DE" sz="1600" dirty="0" smtClean="0">
                <a:solidFill>
                  <a:srgbClr val="565656"/>
                </a:solidFill>
              </a:rPr>
              <a:t>elektronischen Kontaktformulars, um dem Betreiber noch bestehende Barrieren melden zu können </a:t>
            </a: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</a:rPr>
              <a:t>Hinweis auf nicht barrierefreie Inhalte</a:t>
            </a:r>
            <a:endParaRPr lang="de-DE" sz="1600" dirty="0">
              <a:solidFill>
                <a:srgbClr val="565656"/>
              </a:solidFill>
            </a:endParaRP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</a:rPr>
              <a:t>Link </a:t>
            </a:r>
            <a:r>
              <a:rPr lang="de-DE" sz="1600" dirty="0">
                <a:solidFill>
                  <a:srgbClr val="565656"/>
                </a:solidFill>
              </a:rPr>
              <a:t>zum Durchsetzungsverfahren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pPr lvl="1" indent="0">
              <a:buNone/>
            </a:pPr>
            <a:endParaRPr lang="de-DE" sz="1600" dirty="0">
              <a:solidFill>
                <a:srgbClr val="565656"/>
              </a:solidFill>
            </a:endParaRPr>
          </a:p>
          <a:p>
            <a:endParaRPr lang="de-DE" dirty="0"/>
          </a:p>
          <a:p>
            <a:pPr marL="0" indent="0" eaLnBrk="1" hangingPunct="1">
              <a:buFontTx/>
              <a:buNone/>
            </a:pPr>
            <a:endParaRPr lang="de-DE" dirty="0" smtClean="0"/>
          </a:p>
        </p:txBody>
      </p:sp>
      <p:sp>
        <p:nvSpPr>
          <p:cNvPr id="7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Wesentliche Inhalte</a:t>
            </a:r>
            <a:endParaRPr lang="de-DE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 txBox="1">
            <a:spLocks/>
          </p:cNvSpPr>
          <p:nvPr/>
        </p:nvSpPr>
        <p:spPr>
          <a:xfrm>
            <a:off x="519895" y="1224603"/>
            <a:ext cx="8064500" cy="6492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50D1A"/>
                </a:solidFill>
                <a:latin typeface="Arial-BoldM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r>
              <a:rPr lang="de-DE" sz="2800" kern="0" dirty="0" smtClean="0"/>
              <a:t>Wesentliche Inhalte</a:t>
            </a:r>
            <a:endParaRPr lang="de-DE" sz="2800" kern="0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539552" y="2348880"/>
            <a:ext cx="8064500" cy="4103711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600">
                <a:solidFill>
                  <a:srgbClr val="565656"/>
                </a:solidFill>
                <a:latin typeface="Arial-BoldM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de-DE" kern="0" dirty="0" smtClean="0"/>
          </a:p>
          <a:p>
            <a:endParaRPr lang="de-DE" kern="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683568" y="1700808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565656"/>
                </a:solidFill>
              </a:rPr>
              <a:t>4. </a:t>
            </a:r>
            <a:r>
              <a:rPr lang="de-DE" sz="2000" b="1" dirty="0">
                <a:solidFill>
                  <a:srgbClr val="565656"/>
                </a:solidFill>
              </a:rPr>
              <a:t>Einrichtung einer Überwachungsstelle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jährliche Überwachung </a:t>
            </a:r>
            <a:r>
              <a:rPr lang="de-DE" sz="1600" dirty="0">
                <a:solidFill>
                  <a:srgbClr val="565656"/>
                </a:solidFill>
              </a:rPr>
              <a:t>der Einhaltung der Anforderung an die Barrierefreie </a:t>
            </a:r>
            <a:r>
              <a:rPr lang="de-DE" sz="1600" dirty="0" smtClean="0">
                <a:solidFill>
                  <a:srgbClr val="565656"/>
                </a:solidFill>
              </a:rPr>
              <a:t>Informationstechnik (erstmalig: 1.1.2020 - 22.12.2021)</a:t>
            </a:r>
            <a:endParaRPr lang="de-DE" sz="1600" dirty="0">
              <a:solidFill>
                <a:srgbClr val="56565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</a:rPr>
              <a:t>Berichterstattung über den Inhalt der Überwachung </a:t>
            </a:r>
            <a:r>
              <a:rPr lang="de-DE" sz="1600" dirty="0" smtClean="0">
                <a:solidFill>
                  <a:srgbClr val="565656"/>
                </a:solidFill>
              </a:rPr>
              <a:t>(</a:t>
            </a:r>
            <a:r>
              <a:rPr lang="de-DE" sz="1600" dirty="0">
                <a:solidFill>
                  <a:srgbClr val="565656"/>
                </a:solidFill>
              </a:rPr>
              <a:t>alle 3 Jahre</a:t>
            </a:r>
            <a:r>
              <a:rPr lang="de-DE" sz="1600" dirty="0" smtClean="0">
                <a:solidFill>
                  <a:srgbClr val="565656"/>
                </a:solidFill>
              </a:rPr>
              <a:t>)</a:t>
            </a:r>
            <a:endParaRPr lang="de-DE" sz="1600" dirty="0">
              <a:solidFill>
                <a:srgbClr val="56565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</a:rPr>
              <a:t>Form und Inhalt: Durchführungsbeschluss (</a:t>
            </a:r>
            <a:r>
              <a:rPr lang="de-DE" sz="1600" dirty="0" err="1">
                <a:solidFill>
                  <a:srgbClr val="565656"/>
                </a:solidFill>
              </a:rPr>
              <a:t>u.a</a:t>
            </a:r>
            <a:r>
              <a:rPr lang="de-DE" sz="1600" dirty="0">
                <a:solidFill>
                  <a:srgbClr val="565656"/>
                </a:solidFill>
              </a:rPr>
              <a:t> Überwachungsperiode, Testverfahren, </a:t>
            </a:r>
            <a:r>
              <a:rPr lang="de-DE" sz="1600" dirty="0" smtClean="0">
                <a:solidFill>
                  <a:srgbClr val="565656"/>
                </a:solidFill>
              </a:rPr>
              <a:t>Stichprobengröße, </a:t>
            </a:r>
            <a:r>
              <a:rPr lang="de-DE" sz="1600" dirty="0">
                <a:solidFill>
                  <a:srgbClr val="565656"/>
                </a:solidFill>
              </a:rPr>
              <a:t>Berichtspflichten</a:t>
            </a:r>
            <a:r>
              <a:rPr lang="de-DE" sz="1600" dirty="0" smtClean="0">
                <a:solidFill>
                  <a:srgbClr val="565656"/>
                </a:solidFill>
              </a:rPr>
              <a:t>)</a:t>
            </a:r>
          </a:p>
          <a:p>
            <a:pPr lvl="1"/>
            <a:endParaRPr lang="de-DE" sz="1600" dirty="0">
              <a:solidFill>
                <a:srgbClr val="56565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rgbClr val="565656"/>
                </a:solidFill>
              </a:rPr>
              <a:t>NRW</a:t>
            </a:r>
            <a:r>
              <a:rPr lang="de-DE" sz="1600" dirty="0">
                <a:solidFill>
                  <a:srgbClr val="565656"/>
                </a:solidFill>
              </a:rPr>
              <a:t>: </a:t>
            </a:r>
            <a:r>
              <a:rPr lang="de-DE" sz="1600" dirty="0" smtClean="0">
                <a:solidFill>
                  <a:srgbClr val="565656"/>
                </a:solidFill>
              </a:rPr>
              <a:t>Kompetenzzentrum für barrierefreie IT (KBIT) bei IT.NRW</a:t>
            </a:r>
            <a:br>
              <a:rPr lang="de-DE" sz="1600" dirty="0" smtClean="0">
                <a:solidFill>
                  <a:srgbClr val="565656"/>
                </a:solidFill>
              </a:rPr>
            </a:br>
            <a:r>
              <a:rPr lang="de-DE" sz="1600" dirty="0" smtClean="0">
                <a:solidFill>
                  <a:srgbClr val="565656"/>
                </a:solidFill>
              </a:rPr>
              <a:t>Kontakt</a:t>
            </a:r>
            <a:r>
              <a:rPr lang="de-DE" sz="1600" dirty="0">
                <a:solidFill>
                  <a:srgbClr val="565656"/>
                </a:solidFill>
              </a:rPr>
              <a:t>: </a:t>
            </a:r>
            <a:r>
              <a:rPr lang="de-DE" sz="1600" dirty="0" smtClean="0">
                <a:solidFill>
                  <a:srgbClr val="565656"/>
                </a:solidFill>
                <a:hlinkClick r:id="rId2"/>
              </a:rPr>
              <a:t>ueberwachungsstelle-nrw@it.nrw.de</a:t>
            </a:r>
            <a:r>
              <a:rPr lang="de-DE" sz="1600" dirty="0" smtClean="0">
                <a:solidFill>
                  <a:srgbClr val="565656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565656"/>
              </a:solidFill>
            </a:endParaRPr>
          </a:p>
          <a:p>
            <a:endParaRPr lang="de-DE" dirty="0" smtClean="0">
              <a:solidFill>
                <a:srgbClr val="565656"/>
              </a:solidFill>
            </a:endParaRPr>
          </a:p>
          <a:p>
            <a:endParaRPr lang="de-DE" dirty="0">
              <a:solidFill>
                <a:srgbClr val="56565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 txBox="1">
            <a:spLocks/>
          </p:cNvSpPr>
          <p:nvPr/>
        </p:nvSpPr>
        <p:spPr>
          <a:xfrm>
            <a:off x="519895" y="1224603"/>
            <a:ext cx="8064500" cy="6492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50D1A"/>
                </a:solidFill>
                <a:latin typeface="Arial-BoldM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r>
              <a:rPr lang="de-DE" sz="2800" kern="0" dirty="0" smtClean="0"/>
              <a:t>Wesentliche Inhalte</a:t>
            </a:r>
            <a:endParaRPr lang="de-DE" sz="2800" kern="0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539552" y="2348880"/>
            <a:ext cx="8064500" cy="4103711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600">
                <a:solidFill>
                  <a:srgbClr val="565656"/>
                </a:solidFill>
                <a:latin typeface="Arial-BoldM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de-DE" kern="0" dirty="0" smtClean="0"/>
          </a:p>
          <a:p>
            <a:endParaRPr lang="de-DE" kern="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683568" y="1700808"/>
            <a:ext cx="75608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565656"/>
                </a:solidFill>
              </a:rPr>
              <a:t>5. </a:t>
            </a:r>
            <a:r>
              <a:rPr lang="de-DE" sz="2000" b="1" dirty="0">
                <a:solidFill>
                  <a:srgbClr val="565656"/>
                </a:solidFill>
              </a:rPr>
              <a:t>Einrichtung einer Durchsetzungsstelle </a:t>
            </a:r>
            <a:endParaRPr lang="de-DE" sz="2000" b="1" dirty="0" smtClean="0">
              <a:solidFill>
                <a:srgbClr val="565656"/>
              </a:solidFill>
            </a:endParaRPr>
          </a:p>
          <a:p>
            <a:endParaRPr lang="de-DE" sz="2000" b="1" dirty="0">
              <a:solidFill>
                <a:srgbClr val="565656"/>
              </a:solidFill>
            </a:endParaRPr>
          </a:p>
          <a:p>
            <a:r>
              <a:rPr lang="de-DE" sz="2000" b="1" dirty="0" smtClean="0">
                <a:solidFill>
                  <a:srgbClr val="565656"/>
                </a:solidFill>
              </a:rPr>
              <a:t>Hintergrund: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</a:rPr>
              <a:t>angemessenes und wirksames Durchsetzungsverfahren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</a:rPr>
              <a:t>Hintergrund: Gemeldete Barrieren werden nicht vom Betreiber einer Website </a:t>
            </a:r>
            <a:r>
              <a:rPr lang="de-DE" sz="1600" dirty="0" smtClean="0">
                <a:solidFill>
                  <a:srgbClr val="565656"/>
                </a:solidFill>
              </a:rPr>
              <a:t>behoben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</a:rPr>
              <a:t>Schlichtung, Vermittlung und Durchsetzung bzgl. aufgezeigter Mängel und Pflichten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</a:rPr>
              <a:t>Verlinkung in den jeweiligen Erklärung zur Barrierefreiheit</a:t>
            </a:r>
          </a:p>
          <a:p>
            <a:endParaRPr lang="de-DE" sz="2000" b="1" dirty="0">
              <a:solidFill>
                <a:srgbClr val="565656"/>
              </a:solidFill>
            </a:endParaRPr>
          </a:p>
          <a:p>
            <a:r>
              <a:rPr lang="de-DE" sz="2000" b="1" dirty="0" smtClean="0">
                <a:solidFill>
                  <a:srgbClr val="565656"/>
                </a:solidFill>
              </a:rPr>
              <a:t>NRW: </a:t>
            </a:r>
            <a:r>
              <a:rPr lang="de-DE" sz="2000" b="1" dirty="0" err="1" smtClean="0">
                <a:solidFill>
                  <a:srgbClr val="565656"/>
                </a:solidFill>
              </a:rPr>
              <a:t>Ombudsstelle</a:t>
            </a:r>
            <a:r>
              <a:rPr lang="de-DE" sz="2000" b="1" dirty="0" smtClean="0">
                <a:solidFill>
                  <a:srgbClr val="565656"/>
                </a:solidFill>
              </a:rPr>
              <a:t> für barrierefreie Informationstechnik</a:t>
            </a:r>
            <a:endParaRPr lang="de-DE" sz="1600" b="1" dirty="0">
              <a:solidFill>
                <a:srgbClr val="56565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Der/dem Landesbehindertenbeauftragten </a:t>
            </a:r>
            <a:r>
              <a:rPr lang="de-DE" sz="1600" dirty="0">
                <a:solidFill>
                  <a:srgbClr val="565656"/>
                </a:solidFill>
              </a:rPr>
              <a:t>zugeordnet </a:t>
            </a:r>
            <a:endParaRPr lang="de-DE" sz="1600" dirty="0" smtClean="0">
              <a:solidFill>
                <a:srgbClr val="565656"/>
              </a:solidFill>
            </a:endParaRPr>
          </a:p>
          <a:p>
            <a:pPr lvl="1"/>
            <a:r>
              <a:rPr lang="de-DE" sz="1600" dirty="0" smtClean="0">
                <a:solidFill>
                  <a:srgbClr val="565656"/>
                </a:solidFill>
              </a:rPr>
              <a:t>– </a:t>
            </a:r>
            <a:r>
              <a:rPr lang="de-DE" sz="1600" dirty="0">
                <a:solidFill>
                  <a:srgbClr val="565656"/>
                </a:solidFill>
              </a:rPr>
              <a:t>derzeit Frau </a:t>
            </a:r>
            <a:r>
              <a:rPr lang="de-DE" sz="1600" dirty="0" smtClean="0">
                <a:solidFill>
                  <a:srgbClr val="565656"/>
                </a:solidFill>
              </a:rPr>
              <a:t>Middendorf, </a:t>
            </a:r>
            <a:r>
              <a:rPr lang="de-DE" sz="1600" dirty="0">
                <a:solidFill>
                  <a:srgbClr val="565656"/>
                </a:solidFill>
              </a:rPr>
              <a:t>Kontakt: </a:t>
            </a:r>
            <a:r>
              <a:rPr lang="de-DE" sz="1600" dirty="0">
                <a:solidFill>
                  <a:srgbClr val="565656"/>
                </a:solidFill>
                <a:hlinkClick r:id="rId2"/>
              </a:rPr>
              <a:t>ombudsstelle-barrierefreie-it@mags.nrw.de</a:t>
            </a:r>
            <a:r>
              <a:rPr lang="de-DE" sz="1600" dirty="0">
                <a:solidFill>
                  <a:srgbClr val="565656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rgbClr val="565656"/>
                </a:solidFill>
              </a:rPr>
              <a:t>Ombudspersonen</a:t>
            </a:r>
            <a:r>
              <a:rPr lang="de-DE" sz="1600" dirty="0" smtClean="0">
                <a:solidFill>
                  <a:srgbClr val="565656"/>
                </a:solidFill>
              </a:rPr>
              <a:t> </a:t>
            </a:r>
            <a:r>
              <a:rPr lang="de-DE" sz="1600" dirty="0">
                <a:solidFill>
                  <a:srgbClr val="565656"/>
                </a:solidFill>
              </a:rPr>
              <a:t>sind in der Ausübung ihrer Tätigkeit unabhängig, nicht an Weisungen gebunden und zur Verschwiegenheit verpflichtet</a:t>
            </a:r>
          </a:p>
          <a:p>
            <a:pPr lvl="1"/>
            <a:r>
              <a:rPr lang="de-DE" sz="1600" dirty="0">
                <a:solidFill>
                  <a:srgbClr val="565656"/>
                </a:solidFill>
              </a:rPr>
              <a:t/>
            </a:r>
            <a:br>
              <a:rPr lang="de-DE" sz="1600" dirty="0">
                <a:solidFill>
                  <a:srgbClr val="565656"/>
                </a:solidFill>
              </a:rPr>
            </a:br>
            <a:endParaRPr lang="de-DE" dirty="0" smtClean="0">
              <a:solidFill>
                <a:srgbClr val="565656"/>
              </a:solidFill>
            </a:endParaRPr>
          </a:p>
          <a:p>
            <a:endParaRPr lang="de-DE" dirty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749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 txBox="1">
            <a:spLocks/>
          </p:cNvSpPr>
          <p:nvPr/>
        </p:nvSpPr>
        <p:spPr>
          <a:xfrm>
            <a:off x="539552" y="1196752"/>
            <a:ext cx="8064500" cy="6492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50D1A"/>
                </a:solidFill>
                <a:latin typeface="Arial-BoldM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r>
              <a:rPr lang="de-DE" sz="2800" kern="0" dirty="0" smtClean="0"/>
              <a:t>Wesentliche Inhalte</a:t>
            </a:r>
            <a:endParaRPr lang="de-DE" sz="2800" kern="0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539552" y="2348880"/>
            <a:ext cx="8064500" cy="4103711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600">
                <a:solidFill>
                  <a:srgbClr val="565656"/>
                </a:solidFill>
                <a:latin typeface="Arial-BoldM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de-DE" kern="0" dirty="0" smtClean="0"/>
          </a:p>
          <a:p>
            <a:endParaRPr lang="de-DE" kern="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683568" y="1628800"/>
            <a:ext cx="75608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565656"/>
                </a:solidFill>
              </a:rPr>
              <a:t>Ombudsverfahren</a:t>
            </a:r>
            <a:r>
              <a:rPr lang="de-DE" sz="2000" b="1" dirty="0" smtClean="0">
                <a:solidFill>
                  <a:srgbClr val="565656"/>
                </a:solidFill>
              </a:rPr>
              <a:t> – Abschnitt 4 BITV NRW:</a:t>
            </a:r>
          </a:p>
          <a:p>
            <a:endParaRPr lang="de-DE" sz="2000" b="1" dirty="0" smtClean="0">
              <a:solidFill>
                <a:srgbClr val="565656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b="1" dirty="0" smtClean="0">
                <a:solidFill>
                  <a:srgbClr val="565656"/>
                </a:solidFill>
              </a:rPr>
              <a:t>Voraussetzungen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Betreiber einer Website beseitigt bestehende und aufgezeigte Barrieren nicht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Beteiligung einer öffentlichen Stelle des Landes </a:t>
            </a:r>
            <a:r>
              <a:rPr lang="de-DE" sz="1600" dirty="0" err="1" smtClean="0">
                <a:solidFill>
                  <a:srgbClr val="565656"/>
                </a:solidFill>
              </a:rPr>
              <a:t>i.S.d</a:t>
            </a:r>
            <a:r>
              <a:rPr lang="de-DE" sz="1600" dirty="0" smtClean="0">
                <a:solidFill>
                  <a:srgbClr val="565656"/>
                </a:solidFill>
              </a:rPr>
              <a:t> § 10a BGG NRW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1" dirty="0" smtClean="0">
              <a:solidFill>
                <a:srgbClr val="565656"/>
              </a:solidFill>
            </a:endParaRPr>
          </a:p>
          <a:p>
            <a:r>
              <a:rPr lang="de-DE" sz="1600" b="1" dirty="0" smtClean="0">
                <a:solidFill>
                  <a:srgbClr val="565656"/>
                </a:solidFill>
              </a:rPr>
              <a:t>2. Antrag </a:t>
            </a:r>
            <a:r>
              <a:rPr lang="de-DE" sz="1600" b="1" dirty="0">
                <a:solidFill>
                  <a:srgbClr val="565656"/>
                </a:solidFill>
              </a:rPr>
              <a:t>auf Einleitung eines </a:t>
            </a:r>
            <a:r>
              <a:rPr lang="de-DE" sz="1600" b="1" dirty="0" err="1">
                <a:solidFill>
                  <a:srgbClr val="565656"/>
                </a:solidFill>
              </a:rPr>
              <a:t>Ombudsverfahrens</a:t>
            </a:r>
            <a:r>
              <a:rPr lang="de-DE" sz="1600" b="1" dirty="0">
                <a:solidFill>
                  <a:srgbClr val="565656"/>
                </a:solidFill>
              </a:rPr>
              <a:t> </a:t>
            </a:r>
            <a:endParaRPr lang="de-DE" sz="1600" dirty="0" smtClean="0">
              <a:solidFill>
                <a:srgbClr val="5656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Antragsformular </a:t>
            </a:r>
            <a:r>
              <a:rPr lang="de-DE" sz="1600" dirty="0">
                <a:solidFill>
                  <a:srgbClr val="565656"/>
                </a:solidFill>
              </a:rPr>
              <a:t>ist auf der Website des MAGS zu </a:t>
            </a:r>
            <a:r>
              <a:rPr lang="de-DE" sz="1600" dirty="0" smtClean="0">
                <a:solidFill>
                  <a:srgbClr val="565656"/>
                </a:solidFill>
              </a:rPr>
              <a:t>finden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Inhalt</a:t>
            </a:r>
            <a:r>
              <a:rPr lang="de-DE" sz="1600" dirty="0">
                <a:solidFill>
                  <a:srgbClr val="565656"/>
                </a:solidFill>
              </a:rPr>
              <a:t>: Angaben zu der fehlenden Barrierefreiheit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Gewährleistung </a:t>
            </a:r>
            <a:r>
              <a:rPr lang="de-DE" sz="1600" dirty="0">
                <a:solidFill>
                  <a:srgbClr val="565656"/>
                </a:solidFill>
              </a:rPr>
              <a:t>einer barrierefreien </a:t>
            </a:r>
            <a:r>
              <a:rPr lang="de-DE" sz="1600" dirty="0" smtClean="0">
                <a:solidFill>
                  <a:srgbClr val="565656"/>
                </a:solidFill>
              </a:rPr>
              <a:t>Kommunikation</a:t>
            </a:r>
            <a:endParaRPr lang="de-DE" sz="1600" dirty="0">
              <a:solidFill>
                <a:srgbClr val="56565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565656"/>
              </a:solidFill>
            </a:endParaRPr>
          </a:p>
          <a:p>
            <a:pPr lvl="0"/>
            <a:r>
              <a:rPr lang="de-DE" sz="1600" b="1" dirty="0" smtClean="0">
                <a:solidFill>
                  <a:srgbClr val="565656"/>
                </a:solidFill>
              </a:rPr>
              <a:t>3. Rechtliches Gehör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Der betroffenen öffentlichen Stelle wird eine Abschrift des Antrags übersandt</a:t>
            </a:r>
          </a:p>
          <a:p>
            <a:pPr lvl="0"/>
            <a:r>
              <a:rPr lang="de-DE" sz="1600" dirty="0" smtClean="0">
                <a:solidFill>
                  <a:srgbClr val="565656"/>
                </a:solidFill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solidFill>
                  <a:srgbClr val="565656"/>
                </a:solidFill>
              </a:rPr>
              <a:t>Stellungnahmefrist</a:t>
            </a:r>
            <a:r>
              <a:rPr lang="de-DE" sz="1600" dirty="0" smtClean="0">
                <a:solidFill>
                  <a:srgbClr val="565656"/>
                </a:solidFill>
              </a:rPr>
              <a:t>: 1 Monat ab Bekanntgabe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Stellungnahme wird der antragsstellenden Person zugeleitet</a:t>
            </a:r>
          </a:p>
          <a:p>
            <a:pPr lvl="0"/>
            <a:r>
              <a:rPr lang="de-DE" sz="1600" dirty="0" smtClean="0">
                <a:solidFill>
                  <a:srgbClr val="565656"/>
                </a:solidFill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solidFill>
                  <a:srgbClr val="565656"/>
                </a:solidFill>
              </a:rPr>
              <a:t>Stellungnahmefrist</a:t>
            </a:r>
            <a:r>
              <a:rPr lang="de-DE" sz="1600" dirty="0" smtClean="0">
                <a:solidFill>
                  <a:srgbClr val="565656"/>
                </a:solidFill>
              </a:rPr>
              <a:t>: 1 Monat ab Bekanntgabe</a:t>
            </a:r>
          </a:p>
          <a:p>
            <a:pPr lvl="0"/>
            <a:r>
              <a:rPr lang="de-DE" sz="1600" dirty="0">
                <a:solidFill>
                  <a:srgbClr val="565656"/>
                </a:solidFill>
              </a:rPr>
              <a:t>	</a:t>
            </a:r>
            <a:endParaRPr lang="de-DE" sz="1600" dirty="0" smtClean="0">
              <a:solidFill>
                <a:srgbClr val="565656"/>
              </a:solidFill>
            </a:endParaRPr>
          </a:p>
          <a:p>
            <a:endParaRPr lang="de-DE" dirty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5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 txBox="1">
            <a:spLocks/>
          </p:cNvSpPr>
          <p:nvPr/>
        </p:nvSpPr>
        <p:spPr>
          <a:xfrm>
            <a:off x="519895" y="1224603"/>
            <a:ext cx="8064500" cy="6492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50D1A"/>
                </a:solidFill>
                <a:latin typeface="Arial-BoldM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80D0D"/>
                </a:solidFill>
                <a:latin typeface="Arial-BoldMT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r>
              <a:rPr lang="de-DE" sz="2800" kern="0" dirty="0" smtClean="0"/>
              <a:t>Wesentliche Inhalte</a:t>
            </a:r>
            <a:endParaRPr lang="de-DE" sz="2800" kern="0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539552" y="2348880"/>
            <a:ext cx="8064500" cy="4103711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600">
                <a:solidFill>
                  <a:srgbClr val="565656"/>
                </a:solidFill>
                <a:latin typeface="Arial-BoldM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de-DE" kern="0" dirty="0" smtClean="0"/>
          </a:p>
          <a:p>
            <a:endParaRPr lang="de-DE" kern="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683568" y="1700808"/>
            <a:ext cx="756084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600" b="1" dirty="0" smtClean="0">
                <a:solidFill>
                  <a:srgbClr val="565656"/>
                </a:solidFill>
              </a:rPr>
              <a:t>4. </a:t>
            </a:r>
            <a:r>
              <a:rPr lang="de-DE" sz="1600" b="1" dirty="0">
                <a:solidFill>
                  <a:srgbClr val="565656"/>
                </a:solidFill>
              </a:rPr>
              <a:t>Verfahrensablauf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solidFill>
                  <a:srgbClr val="565656"/>
                </a:solidFill>
              </a:rPr>
              <a:t>Ombudsstelle</a:t>
            </a:r>
            <a:r>
              <a:rPr lang="de-DE" sz="1600" dirty="0">
                <a:solidFill>
                  <a:srgbClr val="565656"/>
                </a:solidFill>
              </a:rPr>
              <a:t> bestimmt den weiteren Gang des Verfahrens nach freiem Ermessen unter Beachtung der Grundsätze der Unparteilichkeit und Billigkeit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</a:rPr>
              <a:t>Option weitere Experten hinzuzuziehen– u.a. Überwachungsstelle, LBBP  </a:t>
            </a:r>
          </a:p>
          <a:p>
            <a:pPr lvl="1"/>
            <a:endParaRPr lang="de-DE" sz="1600" b="1" dirty="0" smtClean="0">
              <a:solidFill>
                <a:srgbClr val="565656"/>
              </a:solidFill>
            </a:endParaRPr>
          </a:p>
          <a:p>
            <a:r>
              <a:rPr lang="de-DE" sz="1600" b="1" dirty="0">
                <a:solidFill>
                  <a:srgbClr val="565656"/>
                </a:solidFill>
              </a:rPr>
              <a:t>5</a:t>
            </a:r>
            <a:r>
              <a:rPr lang="de-DE" sz="1600" b="1" dirty="0" smtClean="0">
                <a:solidFill>
                  <a:srgbClr val="565656"/>
                </a:solidFill>
              </a:rPr>
              <a:t>. Entscheidung </a:t>
            </a:r>
            <a:endParaRPr lang="de-DE" sz="1600" b="1" dirty="0">
              <a:solidFill>
                <a:srgbClr val="5656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565656"/>
                </a:solidFill>
              </a:rPr>
              <a:t>Ziel: Gütliche Einigung der Beteiligten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Keine gütliche Einigung möglich</a:t>
            </a:r>
            <a:r>
              <a:rPr lang="de-DE" sz="1600" dirty="0">
                <a:solidFill>
                  <a:srgbClr val="565656"/>
                </a:solidFill>
              </a:rPr>
              <a:t>: </a:t>
            </a:r>
            <a:r>
              <a:rPr lang="de-DE" sz="1600" dirty="0" err="1">
                <a:solidFill>
                  <a:srgbClr val="565656"/>
                </a:solidFill>
              </a:rPr>
              <a:t>Ombudsstelle</a:t>
            </a:r>
            <a:r>
              <a:rPr lang="de-DE" sz="1600" dirty="0">
                <a:solidFill>
                  <a:srgbClr val="565656"/>
                </a:solidFill>
              </a:rPr>
              <a:t> </a:t>
            </a:r>
            <a:r>
              <a:rPr lang="de-DE" sz="1600" dirty="0" smtClean="0">
                <a:solidFill>
                  <a:srgbClr val="565656"/>
                </a:solidFill>
              </a:rPr>
              <a:t>prüft und entscheidet, </a:t>
            </a:r>
            <a:r>
              <a:rPr lang="de-DE" sz="1600" dirty="0">
                <a:solidFill>
                  <a:srgbClr val="565656"/>
                </a:solidFill>
              </a:rPr>
              <a:t>ob die Website oder mobile Anwendung </a:t>
            </a:r>
            <a:r>
              <a:rPr lang="de-DE" sz="1600" dirty="0" smtClean="0">
                <a:solidFill>
                  <a:srgbClr val="565656"/>
                </a:solidFill>
              </a:rPr>
              <a:t>den Anforderungen </a:t>
            </a:r>
            <a:r>
              <a:rPr lang="de-DE" sz="1600" dirty="0">
                <a:solidFill>
                  <a:srgbClr val="565656"/>
                </a:solidFill>
              </a:rPr>
              <a:t>an die Barrierefreiheit </a:t>
            </a:r>
            <a:r>
              <a:rPr lang="de-DE" sz="1600" dirty="0" smtClean="0">
                <a:solidFill>
                  <a:srgbClr val="565656"/>
                </a:solidFill>
              </a:rPr>
              <a:t>entspricht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Das </a:t>
            </a:r>
            <a:r>
              <a:rPr lang="de-DE" sz="1600" dirty="0">
                <a:solidFill>
                  <a:srgbClr val="565656"/>
                </a:solidFill>
              </a:rPr>
              <a:t>Ergebnis </a:t>
            </a:r>
            <a:r>
              <a:rPr lang="de-DE" sz="1600" dirty="0" smtClean="0">
                <a:solidFill>
                  <a:srgbClr val="565656"/>
                </a:solidFill>
              </a:rPr>
              <a:t>wird den </a:t>
            </a:r>
            <a:r>
              <a:rPr lang="de-DE" sz="1600" dirty="0">
                <a:solidFill>
                  <a:srgbClr val="565656"/>
                </a:solidFill>
              </a:rPr>
              <a:t>Beteiligten schriftlich </a:t>
            </a:r>
            <a:r>
              <a:rPr lang="de-DE" sz="1600" dirty="0" smtClean="0">
                <a:solidFill>
                  <a:srgbClr val="565656"/>
                </a:solidFill>
              </a:rPr>
              <a:t>mitgeteilt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rgbClr val="565656"/>
                </a:solidFill>
              </a:rPr>
              <a:t>Bei Mängeln wird </a:t>
            </a:r>
            <a:r>
              <a:rPr lang="de-DE" sz="1600" dirty="0">
                <a:solidFill>
                  <a:srgbClr val="565656"/>
                </a:solidFill>
              </a:rPr>
              <a:t>die öffentliche Stelle des Landes </a:t>
            </a:r>
            <a:r>
              <a:rPr lang="de-DE" sz="1600" dirty="0" smtClean="0">
                <a:solidFill>
                  <a:srgbClr val="565656"/>
                </a:solidFill>
              </a:rPr>
              <a:t>aufgefordert, </a:t>
            </a:r>
            <a:r>
              <a:rPr lang="de-DE" sz="1600" dirty="0">
                <a:solidFill>
                  <a:srgbClr val="565656"/>
                </a:solidFill>
              </a:rPr>
              <a:t>bestehende Mängel zu beseitigen oder nachzuweisen, dass eine Ausnahme </a:t>
            </a:r>
            <a:r>
              <a:rPr lang="de-DE" sz="1600" dirty="0" smtClean="0">
                <a:solidFill>
                  <a:srgbClr val="565656"/>
                </a:solidFill>
              </a:rPr>
              <a:t>vorliegt (</a:t>
            </a:r>
            <a:r>
              <a:rPr lang="de-DE" sz="1600" dirty="0" err="1" smtClean="0">
                <a:solidFill>
                  <a:srgbClr val="565656"/>
                </a:solidFill>
              </a:rPr>
              <a:t>i.S.v</a:t>
            </a:r>
            <a:r>
              <a:rPr lang="de-DE" sz="1600" dirty="0" smtClean="0">
                <a:solidFill>
                  <a:srgbClr val="565656"/>
                </a:solidFill>
              </a:rPr>
              <a:t> </a:t>
            </a:r>
            <a:r>
              <a:rPr lang="de-DE" sz="1600" dirty="0">
                <a:solidFill>
                  <a:srgbClr val="565656"/>
                </a:solidFill>
              </a:rPr>
              <a:t>§ 10 Absatz 4 oder 5 </a:t>
            </a:r>
            <a:r>
              <a:rPr lang="de-DE" sz="1600" dirty="0" smtClean="0">
                <a:solidFill>
                  <a:srgbClr val="565656"/>
                </a:solidFill>
              </a:rPr>
              <a:t>BGG NRW)</a:t>
            </a:r>
          </a:p>
          <a:p>
            <a:endParaRPr lang="de-DE" sz="2000" b="1" dirty="0">
              <a:solidFill>
                <a:srgbClr val="565656"/>
              </a:solidFill>
            </a:endParaRPr>
          </a:p>
          <a:p>
            <a:pPr lvl="1"/>
            <a:r>
              <a:rPr lang="de-DE" sz="1600" dirty="0">
                <a:solidFill>
                  <a:srgbClr val="565656"/>
                </a:solidFill>
              </a:rPr>
              <a:t/>
            </a:r>
            <a:br>
              <a:rPr lang="de-DE" sz="1600" dirty="0">
                <a:solidFill>
                  <a:srgbClr val="565656"/>
                </a:solidFill>
              </a:rPr>
            </a:br>
            <a:endParaRPr lang="de-DE" dirty="0" smtClean="0">
              <a:solidFill>
                <a:srgbClr val="565656"/>
              </a:solidFill>
            </a:endParaRPr>
          </a:p>
          <a:p>
            <a:endParaRPr lang="de-DE" dirty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60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064500" cy="648072"/>
          </a:xfrm>
        </p:spPr>
        <p:txBody>
          <a:bodyPr/>
          <a:lstStyle/>
          <a:p>
            <a:r>
              <a:rPr lang="de-DE" sz="2800" dirty="0" smtClean="0"/>
              <a:t>Umsetzungsverfahren</a:t>
            </a:r>
            <a:endParaRPr lang="de-DE" sz="2800" dirty="0"/>
          </a:p>
        </p:txBody>
      </p:sp>
      <p:sp>
        <p:nvSpPr>
          <p:cNvPr id="9" name="Inhaltsplatzhalter 4"/>
          <p:cNvSpPr>
            <a:spLocks noGrp="1"/>
          </p:cNvSpPr>
          <p:nvPr>
            <p:ph idx="1"/>
          </p:nvPr>
        </p:nvSpPr>
        <p:spPr>
          <a:xfrm>
            <a:off x="539552" y="1844824"/>
            <a:ext cx="8064500" cy="4680520"/>
          </a:xfrm>
        </p:spPr>
        <p:txBody>
          <a:bodyPr/>
          <a:lstStyle/>
          <a:p>
            <a:pPr lvl="0"/>
            <a:r>
              <a:rPr lang="de-DE" b="1" dirty="0" smtClean="0"/>
              <a:t>Allgemein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Umsetzungsfrist Richtlinie: 23. September 2018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j-lt"/>
              </a:rPr>
              <a:t>Gestaffelte Umsetzungsfristen der Neuregelungen: 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  <a:latin typeface="+mj-lt"/>
              </a:rPr>
              <a:t>23. Sept. 2019 neue Website (nach 23.8.2018 veröffentlich)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  <a:latin typeface="+mj-lt"/>
              </a:rPr>
              <a:t>23. Sept. 2020 alte Websites (vor 23.8.2018 veröffentlicht)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 smtClean="0">
                <a:solidFill>
                  <a:srgbClr val="565656"/>
                </a:solidFill>
                <a:latin typeface="+mj-lt"/>
              </a:rPr>
              <a:t>23. Juni 2021 mobile Anwendungen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Bund: Anpassung BGG - Regelungen ausschließlich auf Bundesebene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aktuell: Anpassung der BITV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lvl="0"/>
            <a:r>
              <a:rPr lang="de-DE" b="1" dirty="0" smtClean="0"/>
              <a:t>NRW</a:t>
            </a:r>
          </a:p>
          <a:p>
            <a:pPr lvl="0"/>
            <a:r>
              <a:rPr lang="de-DE" b="1" dirty="0" smtClean="0"/>
              <a:t>BGG NRW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Ausgangslage: Regelungen zur barrierefreien Informationstechnik im BGG NRW und BITV NRW – Standard: WCAG 2.0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Anpassungsbedarf: BGG NRW sowie BITV NRW – Standard: WCAG 2.1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BGGÄndG</a:t>
            </a:r>
            <a:r>
              <a:rPr lang="de-DE" dirty="0" smtClean="0"/>
              <a:t>: April 2019, BITV NRW: Juni 2019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IS_CD_PowerPoint_Mastervorlage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IS_PowerPoint_Titel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741</Words>
  <Application>Microsoft Office PowerPoint</Application>
  <PresentationFormat>Bildschirmpräsentation (4:3)</PresentationFormat>
  <Paragraphs>119</Paragraphs>
  <Slides>10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MAIS_CD_PowerPoint_Mastervorlage</vt:lpstr>
      <vt:lpstr>MAIS_PowerPoint_Titel</vt:lpstr>
      <vt:lpstr>EU-Richtlinie 2016/2102 über den barrierefreien Zugang zu Websites und mobilen Anwendungen öffentlicher Stellen  - Umsetzung in Nordrhein Westfahlen</vt:lpstr>
      <vt:lpstr>Allgemeines</vt:lpstr>
      <vt:lpstr>Wesentliche Inhalte  </vt:lpstr>
      <vt:lpstr>Wesentliche Inhalte</vt:lpstr>
      <vt:lpstr>PowerPoint-Präsentation</vt:lpstr>
      <vt:lpstr>PowerPoint-Präsentation</vt:lpstr>
      <vt:lpstr>PowerPoint-Präsentation</vt:lpstr>
      <vt:lpstr>PowerPoint-Präsentation</vt:lpstr>
      <vt:lpstr>Umsetzungsverfahren</vt:lpstr>
      <vt:lpstr>Überarbeitung der BITV NRW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 CD PowerPoint Vorlage</dc:title>
  <dc:creator>Günzing, Christine (MAIS)</dc:creator>
  <cp:lastModifiedBy>Imhoff, Claudia</cp:lastModifiedBy>
  <cp:revision>86</cp:revision>
  <cp:lastPrinted>2018-04-23T06:25:04Z</cp:lastPrinted>
  <dcterms:created xsi:type="dcterms:W3CDTF">2016-03-02T11:53:08Z</dcterms:created>
  <dcterms:modified xsi:type="dcterms:W3CDTF">2020-05-19T08:10:55Z</dcterms:modified>
</cp:coreProperties>
</file>